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6" r:id="rId2"/>
    <p:sldId id="256" r:id="rId3"/>
    <p:sldId id="276" r:id="rId4"/>
    <p:sldId id="258" r:id="rId5"/>
    <p:sldId id="259" r:id="rId6"/>
    <p:sldId id="262" r:id="rId7"/>
    <p:sldId id="263" r:id="rId8"/>
    <p:sldId id="267" r:id="rId9"/>
    <p:sldId id="265" r:id="rId10"/>
    <p:sldId id="271" r:id="rId11"/>
    <p:sldId id="270" r:id="rId12"/>
    <p:sldId id="272" r:id="rId13"/>
    <p:sldId id="264" r:id="rId14"/>
    <p:sldId id="268" r:id="rId15"/>
    <p:sldId id="269" r:id="rId16"/>
    <p:sldId id="274" r:id="rId17"/>
    <p:sldId id="275" r:id="rId18"/>
    <p:sldId id="260" r:id="rId19"/>
    <p:sldId id="261" r:id="rId20"/>
    <p:sldId id="277" r:id="rId21"/>
    <p:sldId id="278" r:id="rId22"/>
    <p:sldId id="281" r:id="rId23"/>
    <p:sldId id="282" r:id="rId24"/>
    <p:sldId id="283" r:id="rId25"/>
    <p:sldId id="279" r:id="rId26"/>
    <p:sldId id="280" r:id="rId27"/>
    <p:sldId id="285" r:id="rId28"/>
    <p:sldId id="284" r:id="rId29"/>
    <p:sldId id="257" r:id="rId30"/>
    <p:sldId id="286" r:id="rId31"/>
    <p:sldId id="287" r:id="rId32"/>
    <p:sldId id="289" r:id="rId33"/>
    <p:sldId id="290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oznámky" id="{0622E460-856F-48BB-A597-E74B685A6FA3}">
          <p14:sldIdLst>
            <p14:sldId id="266"/>
          </p14:sldIdLst>
        </p14:section>
        <p14:section name="Prezentace" id="{2670DEB8-BD93-4A2D-99DC-8A6ADEDB3646}">
          <p14:sldIdLst>
            <p14:sldId id="256"/>
            <p14:sldId id="276"/>
            <p14:sldId id="258"/>
            <p14:sldId id="259"/>
          </p14:sldIdLst>
        </p14:section>
        <p14:section name="Historie obrazového ditheringu" id="{6F66CD85-7B30-47A8-AAF4-0496BBD24B04}">
          <p14:sldIdLst>
            <p14:sldId id="262"/>
            <p14:sldId id="263"/>
            <p14:sldId id="267"/>
            <p14:sldId id="265"/>
            <p14:sldId id="271"/>
            <p14:sldId id="270"/>
            <p14:sldId id="272"/>
            <p14:sldId id="264"/>
            <p14:sldId id="268"/>
            <p14:sldId id="269"/>
            <p14:sldId id="274"/>
            <p14:sldId id="275"/>
            <p14:sldId id="260"/>
            <p14:sldId id="261"/>
            <p14:sldId id="277"/>
            <p14:sldId id="278"/>
            <p14:sldId id="281"/>
            <p14:sldId id="282"/>
            <p14:sldId id="283"/>
            <p14:sldId id="279"/>
          </p14:sldIdLst>
        </p14:section>
        <p14:section name="3D Dithering" id="{088E52D1-92C1-495B-9CE4-0748241DBF2F}">
          <p14:sldIdLst>
            <p14:sldId id="280"/>
            <p14:sldId id="285"/>
            <p14:sldId id="284"/>
          </p14:sldIdLst>
        </p14:section>
        <p14:section name="Dodatky" id="{36388459-7D77-4D7A-9C3E-7B3CCF73F201}">
          <p14:sldIdLst>
            <p14:sldId id="257"/>
            <p14:sldId id="286"/>
            <p14:sldId id="287"/>
            <p14:sldId id="289"/>
            <p14:sldId id="290"/>
            <p14:sldId id="288"/>
          </p14:sldIdLst>
        </p14:section>
        <p14:section name="Work in Progress" id="{ECA1DF2B-B151-42CB-911A-F28310FC89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eja, Lukas (ED)" initials="ML(" lastIdx="1" clrIdx="0">
    <p:extLst>
      <p:ext uri="{19B8F6BF-5375-455C-9EA6-DF929625EA0E}">
        <p15:presenceInfo xmlns:p15="http://schemas.microsoft.com/office/powerpoint/2012/main" userId="S-1-5-21-8915387-588726319-1714775081-1922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75652" autoAdjust="0"/>
  </p:normalViewPr>
  <p:slideViewPr>
    <p:cSldViewPr snapToGrid="0">
      <p:cViewPr varScale="1">
        <p:scale>
          <a:sx n="48" d="100"/>
          <a:sy n="48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9F82D4-6675-4F87-A70C-6227E05A798F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99C99-6449-4EB8-A327-4356A5819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3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aseline="0" dirty="0" smtClean="0"/>
              <a:t>„</a:t>
            </a:r>
            <a:endParaRPr lang="cs-CZ" baseline="0" dirty="0" smtClean="0"/>
          </a:p>
          <a:p>
            <a:r>
              <a:rPr lang="cs-CZ" baseline="0" dirty="0" smtClean="0"/>
              <a:t>Dobrý den,</a:t>
            </a:r>
          </a:p>
          <a:p>
            <a:r>
              <a:rPr lang="cs-CZ" baseline="0" dirty="0" smtClean="0"/>
              <a:t>Mé jméno je Lukáš </a:t>
            </a:r>
            <a:r>
              <a:rPr lang="cs-CZ" baseline="0" dirty="0" err="1" smtClean="0"/>
              <a:t>Matěja</a:t>
            </a:r>
            <a:r>
              <a:rPr lang="cs-CZ" baseline="0" dirty="0" smtClean="0"/>
              <a:t> a v následujících minutách bych vám rád přestavil moji práci o použití </a:t>
            </a:r>
            <a:r>
              <a:rPr lang="cs-CZ" baseline="0" dirty="0" err="1" smtClean="0"/>
              <a:t>ditheringu</a:t>
            </a:r>
            <a:r>
              <a:rPr lang="cs-CZ" baseline="0" dirty="0" smtClean="0"/>
              <a:t> v prostorovém designu.</a:t>
            </a:r>
          </a:p>
          <a:p>
            <a:r>
              <a:rPr lang="cs-CZ" baseline="0" dirty="0" smtClean="0"/>
              <a:t>„ </a:t>
            </a:r>
            <a:endParaRPr lang="cs-CZ" baseline="0" dirty="0" smtClean="0"/>
          </a:p>
          <a:p>
            <a:endParaRPr lang="cs-CZ" baseline="0" dirty="0" smtClean="0"/>
          </a:p>
          <a:p>
            <a:r>
              <a:rPr lang="cs-CZ" baseline="0" dirty="0" smtClean="0"/>
              <a:t>#</a:t>
            </a:r>
          </a:p>
          <a:p>
            <a:r>
              <a:rPr lang="cs-CZ" dirty="0" smtClean="0"/>
              <a:t>Titulní</a:t>
            </a:r>
            <a:r>
              <a:rPr lang="cs-CZ" baseline="0" dirty="0" smtClean="0"/>
              <a:t> strana</a:t>
            </a:r>
          </a:p>
          <a:p>
            <a:r>
              <a:rPr lang="cs-CZ" baseline="0" dirty="0" smtClean="0"/>
              <a:t>Jméno a téma</a:t>
            </a:r>
          </a:p>
          <a:p>
            <a:r>
              <a:rPr lang="cs-CZ" baseline="0" dirty="0" smtClean="0"/>
              <a:t>Asi jména vedoucího a konzultanta</a:t>
            </a:r>
          </a:p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7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„Přidáme-li</a:t>
            </a:r>
            <a:r>
              <a:rPr lang="cs-CZ" baseline="0" dirty="0" smtClean="0"/>
              <a:t> ale před samotným </a:t>
            </a:r>
            <a:r>
              <a:rPr lang="cs-CZ" baseline="0" dirty="0" err="1" smtClean="0"/>
              <a:t>prahováním</a:t>
            </a:r>
            <a:r>
              <a:rPr lang="cs-CZ" baseline="0" dirty="0" smtClean="0"/>
              <a:t> do obrázku bílý šum dosáhneme mnohem lepšího výsledku“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62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„</a:t>
            </a:r>
          </a:p>
          <a:p>
            <a:r>
              <a:rPr lang="cs-CZ" dirty="0" smtClean="0"/>
              <a:t>Zejména dobře</a:t>
            </a:r>
            <a:r>
              <a:rPr lang="cs-CZ" baseline="0" dirty="0" smtClean="0"/>
              <a:t> lze rozdíl vidět na světle šedém kabátu, který je nyní mnohem lépe prokreslený, či na silnici v pozadí.</a:t>
            </a:r>
          </a:p>
          <a:p>
            <a:r>
              <a:rPr lang="cs-CZ" baseline="0" dirty="0" smtClean="0"/>
              <a:t>„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46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Robert W. Floyd a Louis Steinberg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Floyd-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Steinberguv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dithering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1976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68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TODO:</a:t>
            </a:r>
            <a:r>
              <a:rPr lang="cs-CZ" baseline="0" dirty="0" smtClean="0"/>
              <a:t> Princip distribuce kvantizační chyby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5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„</a:t>
            </a:r>
          </a:p>
          <a:p>
            <a:r>
              <a:rPr lang="cs-CZ" dirty="0" smtClean="0"/>
              <a:t>Zde</a:t>
            </a:r>
            <a:r>
              <a:rPr lang="cs-CZ" baseline="0" dirty="0" smtClean="0"/>
              <a:t> vidíte výsledek </a:t>
            </a:r>
            <a:r>
              <a:rPr lang="cs-CZ" baseline="0" dirty="0" err="1" smtClean="0"/>
              <a:t>použítí</a:t>
            </a:r>
            <a:r>
              <a:rPr lang="cs-CZ" baseline="0" dirty="0" smtClean="0"/>
              <a:t> </a:t>
            </a:r>
            <a:r>
              <a:rPr lang="cs-CZ" baseline="0" dirty="0" err="1" smtClean="0"/>
              <a:t>Floyd-Steibergova</a:t>
            </a:r>
            <a:r>
              <a:rPr lang="cs-CZ" baseline="0" dirty="0" smtClean="0"/>
              <a:t> </a:t>
            </a:r>
            <a:r>
              <a:rPr lang="cs-CZ" baseline="0" dirty="0" err="1" smtClean="0"/>
              <a:t>ditheringu</a:t>
            </a:r>
            <a:r>
              <a:rPr lang="cs-CZ" baseline="0" dirty="0" smtClean="0"/>
              <a:t> na našem obrázku.</a:t>
            </a:r>
            <a:endParaRPr lang="cs-CZ" dirty="0" smtClean="0"/>
          </a:p>
          <a:p>
            <a:r>
              <a:rPr lang="cs-CZ" dirty="0" smtClean="0"/>
              <a:t>„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„</a:t>
            </a:r>
          </a:p>
          <a:p>
            <a:r>
              <a:rPr lang="cs-CZ" dirty="0" smtClean="0"/>
              <a:t>Oproti náhodnému</a:t>
            </a:r>
            <a:r>
              <a:rPr lang="cs-CZ" baseline="0" dirty="0" smtClean="0"/>
              <a:t> </a:t>
            </a:r>
            <a:r>
              <a:rPr lang="cs-CZ" baseline="0" dirty="0" err="1" smtClean="0"/>
              <a:t>ditherignu</a:t>
            </a:r>
            <a:r>
              <a:rPr lang="cs-CZ" baseline="0" dirty="0" smtClean="0"/>
              <a:t> je výsledek pro lidské oko mnohem lépe čitelný. Ostré hranice se zdají být mnohem lépe vykreslené. A tmavé a velmi světlé odstíny nepostrádají detaily. Všimněte si zejména této šály či oblohy v pozadí.</a:t>
            </a:r>
          </a:p>
          <a:p>
            <a:r>
              <a:rPr lang="cs-CZ" dirty="0" smtClean="0"/>
              <a:t>„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94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„</a:t>
            </a:r>
          </a:p>
          <a:p>
            <a:r>
              <a:rPr lang="cs-CZ" dirty="0" smtClean="0"/>
              <a:t>Ještě lépe je</a:t>
            </a:r>
            <a:r>
              <a:rPr lang="cs-CZ" baseline="0" dirty="0" smtClean="0"/>
              <a:t> rozdíl vidět pokud bychom se na obrázky podívali z větší vzdálenosti. Protože vás nechci přesouvat do zadních řad obrázky jsem zmenšil. Jak vidíte u </a:t>
            </a:r>
            <a:r>
              <a:rPr lang="cs-CZ" baseline="0" dirty="0" err="1" smtClean="0"/>
              <a:t>Floyd-Steibergova</a:t>
            </a:r>
            <a:r>
              <a:rPr lang="cs-CZ" baseline="0" dirty="0" smtClean="0"/>
              <a:t> </a:t>
            </a:r>
            <a:r>
              <a:rPr lang="cs-CZ" baseline="0" dirty="0" err="1" smtClean="0"/>
              <a:t>ditherignu</a:t>
            </a:r>
            <a:r>
              <a:rPr lang="cs-CZ" baseline="0" dirty="0" smtClean="0"/>
              <a:t> máme stále dojem, že se jedná o obrázek v odstínech šedi, přestože ve skutečnosti jde pouze o černé a bílé pixely.</a:t>
            </a:r>
          </a:p>
          <a:p>
            <a:r>
              <a:rPr lang="cs-CZ" baseline="0" dirty="0" smtClean="0"/>
              <a:t>„</a:t>
            </a:r>
          </a:p>
          <a:p>
            <a:endParaRPr lang="cs-CZ" baseline="0" dirty="0" smtClean="0"/>
          </a:p>
          <a:p>
            <a:r>
              <a:rPr lang="cs-CZ" baseline="0" dirty="0" smtClean="0"/>
              <a:t>TODO: Popisky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70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„</a:t>
            </a:r>
          </a:p>
          <a:p>
            <a:r>
              <a:rPr lang="cs-CZ" dirty="0" smtClean="0"/>
              <a:t>„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4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# Srovnání popsaných obrazových metod na gradientu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80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# 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5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„</a:t>
            </a:r>
          </a:p>
          <a:p>
            <a:r>
              <a:rPr lang="cs-CZ" dirty="0" smtClean="0"/>
              <a:t>Ve svém studiu</a:t>
            </a:r>
            <a:r>
              <a:rPr lang="cs-CZ" baseline="0" dirty="0" smtClean="0"/>
              <a:t> i profesně se věnuji parametrickému designu a dnes bych vám rád představil jednu z mnoha výzev s kterými se potýkám</a:t>
            </a:r>
          </a:p>
          <a:p>
            <a:r>
              <a:rPr lang="cs-CZ" baseline="0" dirty="0" smtClean="0"/>
              <a:t>„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41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# Princip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65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aseline="0" dirty="0" smtClean="0"/>
              <a:t>„</a:t>
            </a:r>
            <a:endParaRPr lang="cs-CZ" baseline="0" dirty="0" smtClean="0"/>
          </a:p>
          <a:p>
            <a:r>
              <a:rPr lang="cs-CZ" baseline="0" dirty="0" smtClean="0"/>
              <a:t>Často </a:t>
            </a:r>
            <a:r>
              <a:rPr lang="cs-CZ" baseline="0" dirty="0" smtClean="0"/>
              <a:t>potřebuji vytvořit vytrácení či prolnutí mezi velkým množstvím jednotlivých elementů.</a:t>
            </a:r>
          </a:p>
          <a:p>
            <a:endParaRPr lang="cs-CZ" baseline="0" dirty="0" smtClean="0"/>
          </a:p>
          <a:p>
            <a:r>
              <a:rPr lang="cs-CZ" baseline="0" dirty="0" smtClean="0"/>
              <a:t>Například perforace nad reproduktorem nelze zmenšovat pod určitou mez, zpravidla velikost nástroje. A je tedy nutné přijít s takovým řešením, které zachová jemný přechod postupným vynecháváním jednotlivých dírek.</a:t>
            </a:r>
          </a:p>
          <a:p>
            <a:r>
              <a:rPr lang="cs-CZ" baseline="0" dirty="0" smtClean="0"/>
              <a:t>„</a:t>
            </a:r>
          </a:p>
          <a:p>
            <a:endParaRPr lang="cs-CZ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 smtClean="0"/>
              <a:t>Úvod</a:t>
            </a:r>
            <a:r>
              <a:rPr lang="cs-CZ" baseline="0" dirty="0" smtClean="0"/>
              <a:t> do tématu. Co to je? Proč to dělám? Čeho chci dosáhnout.</a:t>
            </a:r>
          </a:p>
          <a:p>
            <a:endParaRPr lang="cs-CZ" dirty="0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85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TODO: Přemístit</a:t>
            </a:r>
            <a:r>
              <a:rPr lang="cs-CZ" baseline="0" dirty="0" smtClean="0"/>
              <a:t> je na přechozí </a:t>
            </a:r>
            <a:r>
              <a:rPr lang="cs-CZ" baseline="0" dirty="0" err="1" smtClean="0"/>
              <a:t>slide</a:t>
            </a:r>
            <a:endParaRPr lang="cs-CZ" dirty="0" smtClean="0"/>
          </a:p>
          <a:p>
            <a:endParaRPr lang="cs-CZ" dirty="0" smtClean="0"/>
          </a:p>
          <a:p>
            <a:r>
              <a:rPr lang="cs-CZ" dirty="0" smtClean="0"/>
              <a:t>#</a:t>
            </a:r>
          </a:p>
          <a:p>
            <a:r>
              <a:rPr lang="cs-CZ" dirty="0" smtClean="0"/>
              <a:t>Obrázky </a:t>
            </a:r>
            <a:r>
              <a:rPr lang="cs-CZ" dirty="0" err="1" smtClean="0"/>
              <a:t>ditheringu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4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aseline="0" dirty="0" smtClean="0"/>
              <a:t>„</a:t>
            </a:r>
            <a:endParaRPr lang="cs-CZ" baseline="0" dirty="0" smtClean="0"/>
          </a:p>
          <a:p>
            <a:r>
              <a:rPr lang="cs-CZ" baseline="0" dirty="0" smtClean="0"/>
              <a:t>Historie </a:t>
            </a:r>
            <a:r>
              <a:rPr lang="cs-CZ" baseline="0" dirty="0" err="1" smtClean="0"/>
              <a:t>Ditheringu</a:t>
            </a:r>
            <a:r>
              <a:rPr lang="cs-CZ" baseline="0" dirty="0" smtClean="0"/>
              <a:t> se začíná psát během druhé světové války. Kdy si William </a:t>
            </a:r>
            <a:r>
              <a:rPr lang="cs-CZ" baseline="0" dirty="0" err="1" smtClean="0"/>
              <a:t>Farmer</a:t>
            </a:r>
            <a:r>
              <a:rPr lang="cs-CZ" baseline="0" dirty="0" smtClean="0"/>
              <a:t> všímá </a:t>
            </a:r>
            <a:r>
              <a:rPr lang="cs-CZ" baseline="0" dirty="0" smtClean="0"/>
              <a:t>toho, </a:t>
            </a:r>
            <a:r>
              <a:rPr lang="cs-CZ" baseline="0" dirty="0" smtClean="0"/>
              <a:t>že mechanické přístroje paradoxně fungují přesněji při letu, než během testování v hangáru.</a:t>
            </a:r>
          </a:p>
          <a:p>
            <a:endParaRPr lang="cs-CZ" baseline="0" dirty="0" smtClean="0"/>
          </a:p>
          <a:p>
            <a:r>
              <a:rPr lang="cs-CZ" baseline="0" dirty="0" smtClean="0"/>
              <a:t>Toto zjištění přisuzuje drobným nepravidelným otřesům přístrojů během letu. Které přestože, zanáší do soukolí nepřesnosti v konečném důsledku mají pozitivní vliv na celkovou přesnost a plynulost jejich chodu.</a:t>
            </a:r>
          </a:p>
          <a:p>
            <a:r>
              <a:rPr lang="cs-CZ" baseline="0" dirty="0" smtClean="0"/>
              <a:t>„</a:t>
            </a:r>
          </a:p>
          <a:p>
            <a:endParaRPr lang="cs-CZ" baseline="0" dirty="0" smtClean="0"/>
          </a:p>
          <a:p>
            <a:r>
              <a:rPr lang="cs-CZ" baseline="0" dirty="0" smtClean="0"/>
              <a:t>TODO: Lépe spojit obrázky</a:t>
            </a:r>
          </a:p>
          <a:p>
            <a:endParaRPr lang="cs-CZ" baseline="0" dirty="0" smtClean="0"/>
          </a:p>
          <a:p>
            <a:r>
              <a:rPr lang="cs-CZ" baseline="0" dirty="0" smtClean="0"/>
              <a:t>#</a:t>
            </a:r>
          </a:p>
          <a:p>
            <a:r>
              <a:rPr lang="cs-CZ" dirty="0" err="1" smtClean="0"/>
              <a:t>Farmer</a:t>
            </a:r>
            <a:r>
              <a:rPr lang="cs-CZ" dirty="0" smtClean="0"/>
              <a:t> a definice</a:t>
            </a:r>
            <a:r>
              <a:rPr lang="cs-CZ" baseline="0" dirty="0" smtClean="0"/>
              <a:t> pojmu </a:t>
            </a:r>
            <a:r>
              <a:rPr lang="cs-CZ" baseline="0" dirty="0" err="1" smtClean="0"/>
              <a:t>ditheru</a:t>
            </a:r>
            <a:r>
              <a:rPr lang="cs-CZ" baseline="0" dirty="0" smtClean="0"/>
              <a:t>.</a:t>
            </a:r>
          </a:p>
          <a:p>
            <a:endParaRPr lang="cs-CZ" baseline="0" dirty="0" smtClean="0"/>
          </a:p>
          <a:p>
            <a:r>
              <a:rPr lang="cs-CZ" baseline="0" dirty="0" smtClean="0"/>
              <a:t>William C. </a:t>
            </a:r>
            <a:r>
              <a:rPr lang="cs-CZ" baseline="0" dirty="0" err="1" smtClean="0"/>
              <a:t>Farmer</a:t>
            </a:r>
            <a:r>
              <a:rPr lang="cs-CZ" baseline="0" dirty="0" smtClean="0"/>
              <a:t> 1944 </a:t>
            </a:r>
          </a:p>
          <a:p>
            <a:r>
              <a:rPr lang="en-US" dirty="0" smtClean="0"/>
              <a:t> Ordnance Field Guide: Restricted</a:t>
            </a:r>
            <a:endParaRPr lang="cs-CZ" dirty="0" smtClean="0"/>
          </a:p>
          <a:p>
            <a:endParaRPr lang="cs-CZ" dirty="0" smtClean="0"/>
          </a:p>
          <a:p>
            <a:r>
              <a:rPr lang="cs-CZ" dirty="0" smtClean="0"/>
              <a:t>Objevil </a:t>
            </a:r>
            <a:r>
              <a:rPr lang="cs-CZ" dirty="0" err="1" smtClean="0"/>
              <a:t>dither</a:t>
            </a:r>
            <a:r>
              <a:rPr lang="cs-CZ" baseline="0" dirty="0" smtClean="0"/>
              <a:t> na přístrojích v letadle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06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Lawrance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G. Roberts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Náhodný </a:t>
            </a:r>
            <a:r>
              <a:rPr lang="cs-CZ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dithering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Picture coding using pseudo-random noise.</a:t>
            </a:r>
            <a:endParaRPr lang="cs-CZ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cs-C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1962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93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TODO: Vysvětlení principu náhodného </a:t>
            </a:r>
            <a:r>
              <a:rPr lang="cs-CZ" dirty="0" err="1" smtClean="0"/>
              <a:t>ditheringu</a:t>
            </a:r>
            <a:endParaRPr lang="cs-CZ" dirty="0" smtClean="0"/>
          </a:p>
          <a:p>
            <a:endParaRPr lang="cs-CZ" dirty="0" smtClean="0"/>
          </a:p>
          <a:p>
            <a:r>
              <a:rPr lang="cs-CZ" dirty="0" smtClean="0"/>
              <a:t>Obrázek + Šum</a:t>
            </a:r>
            <a:r>
              <a:rPr lang="cs-CZ" baseline="0" dirty="0" smtClean="0"/>
              <a:t> -&gt; </a:t>
            </a:r>
            <a:r>
              <a:rPr lang="cs-CZ" baseline="0" dirty="0" err="1" smtClean="0"/>
              <a:t>Prahování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2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„</a:t>
            </a:r>
          </a:p>
          <a:p>
            <a:r>
              <a:rPr lang="cs-CZ" dirty="0" smtClean="0"/>
              <a:t>Vybral</a:t>
            </a:r>
            <a:r>
              <a:rPr lang="cs-CZ" baseline="0" dirty="0" smtClean="0"/>
              <a:t> jsem ti tento obrázek na kterém Vám nyní názorně ukážu jednotlivé </a:t>
            </a:r>
            <a:r>
              <a:rPr lang="cs-CZ" baseline="0" dirty="0" err="1" smtClean="0"/>
              <a:t>ditheringové</a:t>
            </a:r>
            <a:r>
              <a:rPr lang="cs-CZ" baseline="0" dirty="0" smtClean="0"/>
              <a:t> metody</a:t>
            </a:r>
          </a:p>
          <a:p>
            <a:r>
              <a:rPr lang="cs-CZ" baseline="0" dirty="0" smtClean="0"/>
              <a:t>„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17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„</a:t>
            </a:r>
          </a:p>
          <a:p>
            <a:r>
              <a:rPr lang="cs-CZ" dirty="0" smtClean="0"/>
              <a:t>Takto by obrázek vypadal pokud bychom jej</a:t>
            </a:r>
            <a:r>
              <a:rPr lang="cs-CZ" baseline="0" dirty="0" smtClean="0"/>
              <a:t> </a:t>
            </a:r>
            <a:r>
              <a:rPr lang="cs-CZ" baseline="0" dirty="0" err="1" smtClean="0"/>
              <a:t>prahováním</a:t>
            </a:r>
            <a:r>
              <a:rPr lang="cs-CZ" baseline="0" dirty="0" smtClean="0"/>
              <a:t> omezili pouze na černou a bílou</a:t>
            </a:r>
          </a:p>
          <a:p>
            <a:r>
              <a:rPr lang="cs-CZ" baseline="0" dirty="0" smtClean="0"/>
              <a:t>Jak je vidět, dochází zde k obrovské ztrátě detailů a čitelnosti obrázku. Původně různě šedé kabáty se slily v jednolitou černou a naopak jiné světlé části se staly kompletně bílými.</a:t>
            </a:r>
          </a:p>
          <a:p>
            <a:r>
              <a:rPr lang="cs-CZ" baseline="0" dirty="0" smtClean="0"/>
              <a:t>„</a:t>
            </a:r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99C99-6449-4EB8-A327-4356A5819F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0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Exo 2 Light" panose="00000400000000000000" pitchFamily="50" charset="0"/>
              </a:defRPr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  <a:latin typeface="Exo 2 Extra Bold" panose="000009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 smtClean="0"/>
              <a:t>Kliknutím můžete upravit styl předlohy.</a:t>
            </a:r>
            <a:endParaRPr lang="en-US" dirty="0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fld id="{CD9A9CD4-6889-47D1-9CBC-2AAB851E06E3}" type="datetimeFigureOut">
              <a:rPr lang="en-US" smtClean="0"/>
              <a:pPr/>
              <a:t>10/3/2019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fld id="{603CCBA4-284D-4AA5-81C9-E29E60B18E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3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17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8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Exo 2 Extra Bold" panose="00000900000000000000" pitchFamily="50" charset="0"/>
              </a:defRPr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Exo 2 Extra Light" panose="00000300000000000000" pitchFamily="50" charset="0"/>
              </a:defRPr>
            </a:lvl1pPr>
            <a:lvl2pPr>
              <a:defRPr>
                <a:solidFill>
                  <a:schemeClr val="bg1"/>
                </a:solidFill>
                <a:latin typeface="Exo 2 Extra Light" panose="00000300000000000000" pitchFamily="50" charset="0"/>
              </a:defRPr>
            </a:lvl2pPr>
            <a:lvl3pPr>
              <a:defRPr>
                <a:solidFill>
                  <a:schemeClr val="bg1"/>
                </a:solidFill>
                <a:latin typeface="Exo 2 Extra Light" panose="00000300000000000000" pitchFamily="50" charset="0"/>
              </a:defRPr>
            </a:lvl3pPr>
            <a:lvl4pPr>
              <a:defRPr>
                <a:solidFill>
                  <a:schemeClr val="bg1"/>
                </a:solidFill>
                <a:latin typeface="Exo 2 Extra Light" panose="00000300000000000000" pitchFamily="50" charset="0"/>
              </a:defRPr>
            </a:lvl4pPr>
            <a:lvl5pPr>
              <a:defRPr>
                <a:solidFill>
                  <a:schemeClr val="bg1"/>
                </a:solidFill>
                <a:latin typeface="Exo 2 Extra Light" panose="00000300000000000000" pitchFamily="50" charset="0"/>
              </a:defRPr>
            </a:lvl5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49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76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8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21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30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481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01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9CD4-6889-47D1-9CBC-2AAB851E06E3}" type="datetimeFigureOut">
              <a:rPr lang="en-US" smtClean="0"/>
              <a:t>10/3/2019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3CCBA4-284D-4AA5-81C9-E29E60B18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03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fld id="{CD9A9CD4-6889-47D1-9CBC-2AAB851E06E3}" type="datetimeFigureOut">
              <a:rPr lang="en-US" smtClean="0"/>
              <a:pPr/>
              <a:t>10/3/2019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Exo 2 Extra Light" panose="00000300000000000000" pitchFamily="50" charset="0"/>
              </a:defRPr>
            </a:lvl1pPr>
          </a:lstStyle>
          <a:p>
            <a:fld id="{603CCBA4-284D-4AA5-81C9-E29E60B18E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76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Exo 2 Extra Bold" panose="000009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Exo 2 Extra Light" panose="00000300000000000000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Exo 2 Extra Light" panose="00000300000000000000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Exo 2 Extra Light" panose="00000300000000000000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Exo 2 Extra Light" panose="00000300000000000000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Exo 2 Extra Light" panose="00000300000000000000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jpg"/><Relationship Id="rId18" Type="http://schemas.openxmlformats.org/officeDocument/2006/relationships/image" Target="../media/image18.jpeg"/><Relationship Id="rId26" Type="http://schemas.openxmlformats.org/officeDocument/2006/relationships/image" Target="../media/image26.png"/><Relationship Id="rId39" Type="http://schemas.openxmlformats.org/officeDocument/2006/relationships/image" Target="../media/image39.jpeg"/><Relationship Id="rId21" Type="http://schemas.openxmlformats.org/officeDocument/2006/relationships/image" Target="../media/image21.jpg"/><Relationship Id="rId34" Type="http://schemas.openxmlformats.org/officeDocument/2006/relationships/image" Target="../media/image34.jpeg"/><Relationship Id="rId42" Type="http://schemas.openxmlformats.org/officeDocument/2006/relationships/image" Target="../media/image42.jpg"/><Relationship Id="rId47" Type="http://schemas.openxmlformats.org/officeDocument/2006/relationships/image" Target="../media/image47.jpg"/><Relationship Id="rId50" Type="http://schemas.openxmlformats.org/officeDocument/2006/relationships/image" Target="../media/image50.jpeg"/><Relationship Id="rId55" Type="http://schemas.openxmlformats.org/officeDocument/2006/relationships/image" Target="../media/image55.jpeg"/><Relationship Id="rId63" Type="http://schemas.openxmlformats.org/officeDocument/2006/relationships/image" Target="../media/image63.jpeg"/><Relationship Id="rId68" Type="http://schemas.openxmlformats.org/officeDocument/2006/relationships/image" Target="../media/image68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.jpg"/><Relationship Id="rId29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24" Type="http://schemas.openxmlformats.org/officeDocument/2006/relationships/image" Target="../media/image24.jpg"/><Relationship Id="rId32" Type="http://schemas.openxmlformats.org/officeDocument/2006/relationships/image" Target="../media/image32.jpeg"/><Relationship Id="rId37" Type="http://schemas.openxmlformats.org/officeDocument/2006/relationships/image" Target="../media/image37.jpeg"/><Relationship Id="rId40" Type="http://schemas.openxmlformats.org/officeDocument/2006/relationships/image" Target="../media/image40.jpeg"/><Relationship Id="rId45" Type="http://schemas.openxmlformats.org/officeDocument/2006/relationships/image" Target="../media/image45.jpeg"/><Relationship Id="rId53" Type="http://schemas.openxmlformats.org/officeDocument/2006/relationships/image" Target="../media/image53.jpg"/><Relationship Id="rId58" Type="http://schemas.openxmlformats.org/officeDocument/2006/relationships/image" Target="../media/image58.jpg"/><Relationship Id="rId66" Type="http://schemas.openxmlformats.org/officeDocument/2006/relationships/image" Target="../media/image66.jp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23" Type="http://schemas.openxmlformats.org/officeDocument/2006/relationships/image" Target="../media/image23.jpeg"/><Relationship Id="rId28" Type="http://schemas.openxmlformats.org/officeDocument/2006/relationships/image" Target="../media/image28.jpeg"/><Relationship Id="rId36" Type="http://schemas.openxmlformats.org/officeDocument/2006/relationships/image" Target="../media/image36.jpg"/><Relationship Id="rId49" Type="http://schemas.openxmlformats.org/officeDocument/2006/relationships/image" Target="../media/image49.jpg"/><Relationship Id="rId57" Type="http://schemas.openxmlformats.org/officeDocument/2006/relationships/image" Target="../media/image57.jpg"/><Relationship Id="rId61" Type="http://schemas.openxmlformats.org/officeDocument/2006/relationships/image" Target="../media/image61.jpg"/><Relationship Id="rId10" Type="http://schemas.openxmlformats.org/officeDocument/2006/relationships/image" Target="../media/image11.jpg"/><Relationship Id="rId19" Type="http://schemas.openxmlformats.org/officeDocument/2006/relationships/image" Target="../media/image19.jpeg"/><Relationship Id="rId31" Type="http://schemas.openxmlformats.org/officeDocument/2006/relationships/image" Target="../media/image31.jpg"/><Relationship Id="rId44" Type="http://schemas.openxmlformats.org/officeDocument/2006/relationships/image" Target="../media/image44.jpg"/><Relationship Id="rId52" Type="http://schemas.openxmlformats.org/officeDocument/2006/relationships/image" Target="../media/image52.jpeg"/><Relationship Id="rId60" Type="http://schemas.openxmlformats.org/officeDocument/2006/relationships/image" Target="../media/image60.jpeg"/><Relationship Id="rId65" Type="http://schemas.openxmlformats.org/officeDocument/2006/relationships/image" Target="../media/image65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png"/><Relationship Id="rId22" Type="http://schemas.openxmlformats.org/officeDocument/2006/relationships/image" Target="../media/image22.jpg"/><Relationship Id="rId27" Type="http://schemas.openxmlformats.org/officeDocument/2006/relationships/image" Target="../media/image27.jpg"/><Relationship Id="rId30" Type="http://schemas.openxmlformats.org/officeDocument/2006/relationships/image" Target="../media/image30.jpeg"/><Relationship Id="rId35" Type="http://schemas.openxmlformats.org/officeDocument/2006/relationships/image" Target="../media/image35.jpeg"/><Relationship Id="rId43" Type="http://schemas.openxmlformats.org/officeDocument/2006/relationships/image" Target="../media/image43.jpeg"/><Relationship Id="rId48" Type="http://schemas.openxmlformats.org/officeDocument/2006/relationships/image" Target="../media/image48.jpg"/><Relationship Id="rId56" Type="http://schemas.openxmlformats.org/officeDocument/2006/relationships/image" Target="../media/image56.jpeg"/><Relationship Id="rId64" Type="http://schemas.openxmlformats.org/officeDocument/2006/relationships/image" Target="../media/image64.jpg"/><Relationship Id="rId69" Type="http://schemas.openxmlformats.org/officeDocument/2006/relationships/image" Target="../media/image69.jpg"/><Relationship Id="rId8" Type="http://schemas.openxmlformats.org/officeDocument/2006/relationships/image" Target="../media/image9.jpg"/><Relationship Id="rId51" Type="http://schemas.openxmlformats.org/officeDocument/2006/relationships/image" Target="../media/image51.jpeg"/><Relationship Id="rId3" Type="http://schemas.openxmlformats.org/officeDocument/2006/relationships/image" Target="../media/image4.jpeg"/><Relationship Id="rId12" Type="http://schemas.openxmlformats.org/officeDocument/2006/relationships/image" Target="../media/image13.jpeg"/><Relationship Id="rId17" Type="http://schemas.openxmlformats.org/officeDocument/2006/relationships/image" Target="../media/image17.jpg"/><Relationship Id="rId25" Type="http://schemas.openxmlformats.org/officeDocument/2006/relationships/image" Target="../media/image25.png"/><Relationship Id="rId33" Type="http://schemas.openxmlformats.org/officeDocument/2006/relationships/image" Target="../media/image33.jpg"/><Relationship Id="rId38" Type="http://schemas.openxmlformats.org/officeDocument/2006/relationships/image" Target="../media/image38.jpg"/><Relationship Id="rId46" Type="http://schemas.openxmlformats.org/officeDocument/2006/relationships/image" Target="../media/image46.jpg"/><Relationship Id="rId59" Type="http://schemas.openxmlformats.org/officeDocument/2006/relationships/image" Target="../media/image59.jpg"/><Relationship Id="rId67" Type="http://schemas.openxmlformats.org/officeDocument/2006/relationships/image" Target="../media/image67.jpeg"/><Relationship Id="rId20" Type="http://schemas.openxmlformats.org/officeDocument/2006/relationships/image" Target="../media/image20.jpeg"/><Relationship Id="rId41" Type="http://schemas.openxmlformats.org/officeDocument/2006/relationships/image" Target="../media/image41.jpg"/><Relationship Id="rId54" Type="http://schemas.openxmlformats.org/officeDocument/2006/relationships/image" Target="../media/image54.jpeg"/><Relationship Id="rId62" Type="http://schemas.openxmlformats.org/officeDocument/2006/relationships/image" Target="../media/image62.jpg"/><Relationship Id="rId70" Type="http://schemas.openxmlformats.org/officeDocument/2006/relationships/image" Target="../media/image7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Poznámky k rozpracované verzi</a:t>
            </a:r>
            <a:endParaRPr lang="en-US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Předpokládaný slovní doprovod je v poznámkách označen </a:t>
            </a:r>
            <a:r>
              <a:rPr lang="cs-CZ" b="1" dirty="0" smtClean="0">
                <a:solidFill>
                  <a:srgbClr val="FFC000"/>
                </a:solidFill>
              </a:rPr>
              <a:t>„ … “</a:t>
            </a:r>
          </a:p>
          <a:p>
            <a:r>
              <a:rPr lang="cs-CZ" b="1" dirty="0" smtClean="0"/>
              <a:t>Mé poznámky o tom co zde bude je označeno </a:t>
            </a:r>
            <a:r>
              <a:rPr lang="cs-CZ" b="1" dirty="0" smtClean="0">
                <a:solidFill>
                  <a:srgbClr val="FFC000"/>
                </a:solidFill>
              </a:rPr>
              <a:t>#</a:t>
            </a:r>
          </a:p>
          <a:p>
            <a:r>
              <a:rPr lang="cs-CZ" b="1" dirty="0" smtClean="0"/>
              <a:t>Věci které je potřeba dodělat jsou označeny</a:t>
            </a:r>
            <a:r>
              <a:rPr lang="cs-CZ" b="1" dirty="0" smtClean="0">
                <a:solidFill>
                  <a:srgbClr val="FFC000"/>
                </a:solidFill>
              </a:rPr>
              <a:t> TODO</a:t>
            </a:r>
          </a:p>
          <a:p>
            <a:r>
              <a:rPr lang="cs-CZ" b="1" dirty="0" smtClean="0"/>
              <a:t>Místa pro obrázky jsou vymezena </a:t>
            </a:r>
            <a:r>
              <a:rPr lang="cs-CZ" b="1" dirty="0" smtClean="0">
                <a:solidFill>
                  <a:srgbClr val="FFC000"/>
                </a:solidFill>
              </a:rPr>
              <a:t>bílým obdélníkem</a:t>
            </a:r>
          </a:p>
          <a:p>
            <a:endParaRPr lang="cs-CZ" b="1" dirty="0">
              <a:solidFill>
                <a:srgbClr val="FFC000"/>
              </a:solidFill>
            </a:endParaRPr>
          </a:p>
          <a:p>
            <a:r>
              <a:rPr lang="cs-CZ" b="1" dirty="0" smtClean="0"/>
              <a:t>Délka prezentace by měla být 20 minut</a:t>
            </a:r>
            <a:endParaRPr lang="en-US" b="1" dirty="0"/>
          </a:p>
        </p:txBody>
      </p:sp>
      <p:sp>
        <p:nvSpPr>
          <p:cNvPr id="4" name="Obdélník 3"/>
          <p:cNvSpPr/>
          <p:nvPr/>
        </p:nvSpPr>
        <p:spPr>
          <a:xfrm>
            <a:off x="6775373" y="3327093"/>
            <a:ext cx="3073707" cy="55084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6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0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1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2"/>
          <a:stretch/>
        </p:blipFill>
        <p:spPr>
          <a:xfrm>
            <a:off x="0" y="0"/>
            <a:ext cx="5953125" cy="685800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4"/>
          <a:stretch/>
        </p:blipFill>
        <p:spPr>
          <a:xfrm>
            <a:off x="6229350" y="0"/>
            <a:ext cx="596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9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626761"/>
            <a:ext cx="4373981" cy="6596824"/>
          </a:xfrm>
          <a:prstGeom prst="rect">
            <a:avLst/>
          </a:prstGeom>
        </p:spPr>
      </p:pic>
      <p:sp>
        <p:nvSpPr>
          <p:cNvPr id="3" name="TextovéPole 5"/>
          <p:cNvSpPr txBox="1"/>
          <p:nvPr/>
        </p:nvSpPr>
        <p:spPr>
          <a:xfrm>
            <a:off x="4164047" y="4613390"/>
            <a:ext cx="6268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Exo 2 Thin" panose="00000300000000000000" pitchFamily="50" charset="0"/>
              </a:rPr>
              <a:t>Robert W. Floyd a Louis Steinberg</a:t>
            </a:r>
          </a:p>
          <a:p>
            <a:r>
              <a:rPr lang="cs-CZ" spc="100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1976</a:t>
            </a:r>
            <a:endParaRPr lang="cs-CZ" spc="100" dirty="0">
              <a:solidFill>
                <a:schemeClr val="bg1"/>
              </a:solidFill>
              <a:latin typeface="Exo 2 Thin" panose="00000300000000000000" pitchFamily="50" charset="0"/>
            </a:endParaRPr>
          </a:p>
          <a:p>
            <a:endParaRPr lang="en-US" spc="100" dirty="0">
              <a:solidFill>
                <a:schemeClr val="bg1"/>
              </a:solidFill>
              <a:latin typeface="Exo 2 Thin" panose="000003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64047" y="3801980"/>
            <a:ext cx="498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b="1" dirty="0" smtClean="0">
                <a:solidFill>
                  <a:schemeClr val="bg1"/>
                </a:solidFill>
              </a:rPr>
              <a:t>Distribuce kvantizační chyby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64047" y="856528"/>
            <a:ext cx="5309938" cy="157212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b="1" dirty="0" smtClean="0">
                <a:solidFill>
                  <a:schemeClr val="bg1"/>
                </a:solidFill>
              </a:rPr>
              <a:t>Princip Distribuce chyby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3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3437263" y="1916934"/>
            <a:ext cx="8009262" cy="307370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Princip distribuce kvantizační chyby</a:t>
            </a:r>
            <a:endParaRPr lang="en-US" i="1" dirty="0"/>
          </a:p>
        </p:txBody>
      </p:sp>
      <p:sp>
        <p:nvSpPr>
          <p:cNvPr id="3" name="Obdélník 2"/>
          <p:cNvSpPr/>
          <p:nvPr/>
        </p:nvSpPr>
        <p:spPr>
          <a:xfrm>
            <a:off x="725278" y="1916934"/>
            <a:ext cx="2359446" cy="307370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Matice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45148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4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5"/>
          <a:stretch/>
        </p:blipFill>
        <p:spPr>
          <a:xfrm>
            <a:off x="6172200" y="0"/>
            <a:ext cx="6019800" cy="6858000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4"/>
          <a:stretch/>
        </p:blipFill>
        <p:spPr>
          <a:xfrm>
            <a:off x="0" y="0"/>
            <a:ext cx="596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2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kupina 8"/>
          <p:cNvGrpSpPr/>
          <p:nvPr/>
        </p:nvGrpSpPr>
        <p:grpSpPr>
          <a:xfrm>
            <a:off x="942975" y="485773"/>
            <a:ext cx="10258425" cy="5886451"/>
            <a:chOff x="885825" y="371473"/>
            <a:chExt cx="10258425" cy="5886451"/>
          </a:xfrm>
        </p:grpSpPr>
        <p:pic>
          <p:nvPicPr>
            <p:cNvPr id="3" name="Obrázek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50" y="3537865"/>
              <a:ext cx="4835660" cy="2720059"/>
            </a:xfrm>
            <a:prstGeom prst="rect">
              <a:avLst/>
            </a:prstGeom>
          </p:spPr>
        </p:pic>
        <p:pic>
          <p:nvPicPr>
            <p:cNvPr id="4" name="Obrázek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25" y="3537865"/>
              <a:ext cx="4835660" cy="2720059"/>
            </a:xfrm>
            <a:prstGeom prst="rect">
              <a:avLst/>
            </a:prstGeom>
          </p:spPr>
        </p:pic>
        <p:pic>
          <p:nvPicPr>
            <p:cNvPr id="5" name="Obrázek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825" y="373183"/>
              <a:ext cx="4835660" cy="2720059"/>
            </a:xfrm>
            <a:prstGeom prst="rect">
              <a:avLst/>
            </a:prstGeom>
          </p:spPr>
        </p:pic>
        <p:pic>
          <p:nvPicPr>
            <p:cNvPr id="8" name="Obrázek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348" y="371473"/>
              <a:ext cx="4787902" cy="26931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8820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6730" y="2028825"/>
            <a:ext cx="9450556" cy="5324257"/>
          </a:xfrm>
          <a:prstGeom prst="rect">
            <a:avLst/>
          </a:prstGeom>
        </p:spPr>
      </p:pic>
      <p:sp>
        <p:nvSpPr>
          <p:cNvPr id="6" name="TextovéPole 5"/>
          <p:cNvSpPr txBox="1"/>
          <p:nvPr/>
        </p:nvSpPr>
        <p:spPr>
          <a:xfrm>
            <a:off x="3815131" y="2723932"/>
            <a:ext cx="4865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 err="1">
                <a:solidFill>
                  <a:schemeClr val="bg1"/>
                </a:solidFill>
                <a:latin typeface="Exo 2 Thin" panose="00000300000000000000" pitchFamily="50" charset="0"/>
              </a:rPr>
              <a:t>Jarvis</a:t>
            </a:r>
            <a:r>
              <a:rPr lang="cs-CZ" sz="2400" b="1" dirty="0">
                <a:solidFill>
                  <a:schemeClr val="bg1"/>
                </a:solidFill>
                <a:latin typeface="Exo 2 Thin" panose="00000300000000000000" pitchFamily="50" charset="0"/>
              </a:rPr>
              <a:t>, </a:t>
            </a:r>
            <a:r>
              <a:rPr lang="cs-CZ" sz="2400" b="1" dirty="0" err="1">
                <a:solidFill>
                  <a:schemeClr val="bg1"/>
                </a:solidFill>
                <a:latin typeface="Exo 2 Thin" panose="00000300000000000000" pitchFamily="50" charset="0"/>
              </a:rPr>
              <a:t>Judice</a:t>
            </a:r>
            <a:r>
              <a:rPr lang="cs-CZ" sz="2400" b="1" dirty="0">
                <a:solidFill>
                  <a:schemeClr val="bg1"/>
                </a:solidFill>
                <a:latin typeface="Exo 2 Thin" panose="00000300000000000000" pitchFamily="50" charset="0"/>
              </a:rPr>
              <a:t> a </a:t>
            </a:r>
            <a:r>
              <a:rPr lang="cs-CZ" sz="2400" b="1" dirty="0" err="1">
                <a:solidFill>
                  <a:schemeClr val="bg1"/>
                </a:solidFill>
                <a:latin typeface="Exo 2 Thin" panose="00000300000000000000" pitchFamily="50" charset="0"/>
              </a:rPr>
              <a:t>Ninkeho</a:t>
            </a:r>
            <a:r>
              <a:rPr lang="cs-CZ" sz="2400" b="1" dirty="0">
                <a:solidFill>
                  <a:schemeClr val="bg1"/>
                </a:solidFill>
                <a:latin typeface="Exo 2 Thin" panose="00000300000000000000" pitchFamily="50" charset="0"/>
              </a:rPr>
              <a:t> </a:t>
            </a:r>
            <a:r>
              <a:rPr lang="cs-CZ" sz="2400" b="1" dirty="0" err="1" smtClean="0">
                <a:solidFill>
                  <a:schemeClr val="bg1"/>
                </a:solidFill>
                <a:latin typeface="Exo 2 Thin" panose="00000300000000000000" pitchFamily="50" charset="0"/>
              </a:rPr>
              <a:t>dithering</a:t>
            </a:r>
            <a:endParaRPr lang="cs-CZ" sz="2400" dirty="0" smtClean="0">
              <a:solidFill>
                <a:schemeClr val="bg1"/>
              </a:solidFill>
              <a:latin typeface="Exo 2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725278" y="1114425"/>
            <a:ext cx="10361822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Matice JJN </a:t>
            </a:r>
            <a:r>
              <a:rPr lang="cs-CZ" i="1" dirty="0" err="1"/>
              <a:t>d</a:t>
            </a:r>
            <a:r>
              <a:rPr lang="cs-CZ" i="1" dirty="0" err="1" smtClean="0"/>
              <a:t>itheringu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783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mtClean="0"/>
              <a:t>Dithering ve 3D designu</a:t>
            </a:r>
            <a:endParaRPr lang="en-US" dirty="0"/>
          </a:p>
        </p:txBody>
      </p:sp>
      <p:sp>
        <p:nvSpPr>
          <p:cNvPr id="9" name="Podnadpis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Lukáš </a:t>
            </a:r>
            <a:r>
              <a:rPr lang="cs-CZ" dirty="0" err="1" smtClean="0"/>
              <a:t>Matěja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6096000"/>
            <a:ext cx="2495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>
                <a:solidFill>
                  <a:schemeClr val="bg1"/>
                </a:solidFill>
              </a:rPr>
              <a:t>Školitel: M.A Ivan Dlabač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46988" y="6096000"/>
            <a:ext cx="411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>
                <a:solidFill>
                  <a:schemeClr val="bg1"/>
                </a:solidFill>
              </a:rPr>
              <a:t>Konzultantka: Mgr. Pavla </a:t>
            </a:r>
            <a:r>
              <a:rPr lang="cs-CZ" dirty="0" err="1" smtClean="0">
                <a:solidFill>
                  <a:schemeClr val="bg1"/>
                </a:solidFill>
              </a:rPr>
              <a:t>Pauknerova</a:t>
            </a:r>
            <a:r>
              <a:rPr lang="cs-CZ" dirty="0" smtClean="0">
                <a:solidFill>
                  <a:schemeClr val="bg1"/>
                </a:solidFill>
              </a:rPr>
              <a:t> PhD.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64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725278" y="1114425"/>
            <a:ext cx="10361822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Ukázka JJN </a:t>
            </a:r>
            <a:r>
              <a:rPr lang="cs-CZ" i="1" dirty="0" err="1" smtClean="0"/>
              <a:t>ditheringu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63072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725278" y="1114425"/>
            <a:ext cx="10361822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Srovnání </a:t>
            </a:r>
            <a:r>
              <a:rPr lang="cs-CZ" i="1" dirty="0" err="1" smtClean="0"/>
              <a:t>jjN</a:t>
            </a:r>
            <a:r>
              <a:rPr lang="cs-CZ" i="1" dirty="0" smtClean="0"/>
              <a:t> / FSD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5243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6730" y="2028825"/>
            <a:ext cx="9450556" cy="5324257"/>
          </a:xfrm>
          <a:prstGeom prst="rect">
            <a:avLst/>
          </a:prstGeom>
        </p:spPr>
      </p:pic>
      <p:sp>
        <p:nvSpPr>
          <p:cNvPr id="3" name="TextovéPole 2"/>
          <p:cNvSpPr txBox="1"/>
          <p:nvPr/>
        </p:nvSpPr>
        <p:spPr>
          <a:xfrm>
            <a:off x="4810956" y="2723932"/>
            <a:ext cx="2522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Řízený </a:t>
            </a:r>
            <a:r>
              <a:rPr lang="cs-CZ" sz="2400" b="1" dirty="0" err="1" smtClean="0">
                <a:solidFill>
                  <a:schemeClr val="bg1"/>
                </a:solidFill>
                <a:latin typeface="Exo 2 Thin" panose="00000300000000000000" pitchFamily="50" charset="0"/>
              </a:rPr>
              <a:t>Dithering</a:t>
            </a:r>
            <a:endParaRPr lang="cs-CZ" sz="2400" dirty="0" smtClean="0">
              <a:solidFill>
                <a:schemeClr val="bg1"/>
              </a:solidFill>
              <a:latin typeface="Exo 2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657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725278" y="1114425"/>
            <a:ext cx="10361822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Princip řízeného </a:t>
            </a:r>
            <a:r>
              <a:rPr lang="cs-CZ" i="1" dirty="0" err="1" smtClean="0"/>
              <a:t>ditheringu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9479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725278" y="1114425"/>
            <a:ext cx="10361822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Řízený </a:t>
            </a:r>
            <a:r>
              <a:rPr lang="cs-CZ" i="1" dirty="0" err="1" smtClean="0"/>
              <a:t>dithering</a:t>
            </a:r>
            <a:r>
              <a:rPr lang="cs-CZ" i="1" dirty="0" smtClean="0"/>
              <a:t> 2x2 4x4 8x8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7784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725278" y="1114425"/>
            <a:ext cx="10361822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Gradient různými metodami</a:t>
            </a:r>
            <a:endParaRPr lang="en-US" i="1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" cy="6858000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2438400" cy="685800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0"/>
            <a:ext cx="2438400" cy="6858000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2438400" cy="685800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0"/>
            <a:ext cx="2438400" cy="6858000"/>
          </a:xfrm>
          <a:prstGeom prst="rect">
            <a:avLst/>
          </a:prstGeom>
        </p:spPr>
      </p:pic>
      <p:sp>
        <p:nvSpPr>
          <p:cNvPr id="10" name="TextovéPole 9"/>
          <p:cNvSpPr txBox="1"/>
          <p:nvPr/>
        </p:nvSpPr>
        <p:spPr>
          <a:xfrm>
            <a:off x="241852" y="6172649"/>
            <a:ext cx="1170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Původní gradient	                     </a:t>
            </a:r>
            <a:r>
              <a:rPr lang="cs-CZ" dirty="0" err="1" smtClean="0"/>
              <a:t>Prahování</a:t>
            </a:r>
            <a:r>
              <a:rPr lang="cs-CZ" dirty="0" smtClean="0"/>
              <a:t>                  Náhodný </a:t>
            </a:r>
            <a:r>
              <a:rPr lang="cs-CZ" dirty="0" err="1" smtClean="0"/>
              <a:t>Dithering</a:t>
            </a:r>
            <a:r>
              <a:rPr lang="cs-CZ" dirty="0"/>
              <a:t> </a:t>
            </a:r>
            <a:r>
              <a:rPr lang="cs-CZ" dirty="0" smtClean="0"/>
              <a:t>                   FS </a:t>
            </a:r>
            <a:r>
              <a:rPr lang="cs-CZ" dirty="0" err="1" smtClean="0"/>
              <a:t>dithering</a:t>
            </a:r>
            <a:r>
              <a:rPr lang="cs-CZ" dirty="0" smtClean="0"/>
              <a:t>                    Řízený </a:t>
            </a:r>
            <a:r>
              <a:rPr lang="cs-CZ" dirty="0" err="1" smtClean="0"/>
              <a:t>dithering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4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725278" y="1114425"/>
            <a:ext cx="4661731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Jak funguje obrazový </a:t>
            </a:r>
            <a:r>
              <a:rPr lang="cs-CZ" i="1" dirty="0" err="1" smtClean="0"/>
              <a:t>dithering</a:t>
            </a:r>
            <a:endParaRPr lang="en-US" i="1" dirty="0"/>
          </a:p>
        </p:txBody>
      </p:sp>
      <p:sp>
        <p:nvSpPr>
          <p:cNvPr id="3" name="Obdélník 2"/>
          <p:cNvSpPr/>
          <p:nvPr/>
        </p:nvSpPr>
        <p:spPr>
          <a:xfrm>
            <a:off x="6642374" y="1114425"/>
            <a:ext cx="4661731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Co potřebuji já</a:t>
            </a:r>
            <a:endParaRPr lang="en-US" i="1" dirty="0"/>
          </a:p>
        </p:txBody>
      </p:sp>
      <p:sp>
        <p:nvSpPr>
          <p:cNvPr id="4" name="TextovéPole 3"/>
          <p:cNvSpPr txBox="1"/>
          <p:nvPr/>
        </p:nvSpPr>
        <p:spPr>
          <a:xfrm>
            <a:off x="725278" y="6114361"/>
            <a:ext cx="1347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dirty="0" smtClean="0">
                <a:solidFill>
                  <a:schemeClr val="bg1"/>
                </a:solidFill>
              </a:rPr>
              <a:t>Z docs.google.com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64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7" b="14486"/>
          <a:stretch/>
        </p:blipFill>
        <p:spPr>
          <a:xfrm>
            <a:off x="1339111" y="0"/>
            <a:ext cx="8937950" cy="67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41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/>
          <p:cNvSpPr txBox="1"/>
          <p:nvPr/>
        </p:nvSpPr>
        <p:spPr>
          <a:xfrm>
            <a:off x="4810956" y="2723932"/>
            <a:ext cx="2937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Náhodný </a:t>
            </a:r>
            <a:r>
              <a:rPr lang="cs-CZ" sz="2400" b="1" dirty="0" err="1" smtClean="0">
                <a:solidFill>
                  <a:schemeClr val="bg1"/>
                </a:solidFill>
                <a:latin typeface="Exo 2 Thin" panose="00000300000000000000" pitchFamily="50" charset="0"/>
              </a:rPr>
              <a:t>Dithering</a:t>
            </a:r>
            <a:endParaRPr lang="cs-CZ" sz="2400" dirty="0" smtClean="0">
              <a:solidFill>
                <a:schemeClr val="bg1"/>
              </a:solidFill>
              <a:latin typeface="Exo 2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52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6257581" y="1114425"/>
            <a:ext cx="5012675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Náhodný </a:t>
            </a:r>
            <a:r>
              <a:rPr lang="cs-CZ" i="1" dirty="0" err="1" smtClean="0"/>
              <a:t>dithering</a:t>
            </a:r>
            <a:endParaRPr lang="en-US" i="1" dirty="0"/>
          </a:p>
        </p:txBody>
      </p:sp>
      <p:sp>
        <p:nvSpPr>
          <p:cNvPr id="5" name="Obdélník 4"/>
          <p:cNvSpPr/>
          <p:nvPr/>
        </p:nvSpPr>
        <p:spPr>
          <a:xfrm>
            <a:off x="725278" y="1114425"/>
            <a:ext cx="4959425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Ukázkový design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57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65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/>
          <p:cNvSpPr txBox="1"/>
          <p:nvPr/>
        </p:nvSpPr>
        <p:spPr>
          <a:xfrm>
            <a:off x="4755871" y="3803585"/>
            <a:ext cx="5377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Matějův vzdáleností řízený </a:t>
            </a:r>
            <a:r>
              <a:rPr lang="cs-CZ" sz="2400" b="1" dirty="0" err="1" smtClean="0">
                <a:solidFill>
                  <a:schemeClr val="bg1"/>
                </a:solidFill>
                <a:latin typeface="Exo 2 Thin" panose="00000300000000000000" pitchFamily="50" charset="0"/>
              </a:rPr>
              <a:t>dithering</a:t>
            </a:r>
            <a:endParaRPr lang="cs-CZ" sz="2400" dirty="0" smtClean="0">
              <a:solidFill>
                <a:schemeClr val="bg1"/>
              </a:solidFill>
              <a:latin typeface="Exo 2 Thin" panose="00000300000000000000" pitchFamily="50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5010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77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725278" y="1114425"/>
            <a:ext cx="10456842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Princip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49451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725278" y="1114425"/>
            <a:ext cx="10456842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Výsledek MD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58613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725278" y="1114425"/>
            <a:ext cx="10456842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Výsledek MD s promícháním a přidaným šumem</a:t>
            </a:r>
          </a:p>
        </p:txBody>
      </p:sp>
    </p:spTree>
    <p:extLst>
      <p:ext uri="{BB962C8B-B14F-4D97-AF65-F5344CB8AC3E}">
        <p14:creationId xmlns:p14="http://schemas.microsoft.com/office/powerpoint/2010/main" val="1705866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610478" y="1114423"/>
            <a:ext cx="5012675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Náhodný </a:t>
            </a:r>
            <a:r>
              <a:rPr lang="cs-CZ" i="1" dirty="0" err="1" smtClean="0"/>
              <a:t>dithering</a:t>
            </a:r>
            <a:endParaRPr lang="en-US" i="1" dirty="0"/>
          </a:p>
        </p:txBody>
      </p:sp>
      <p:sp>
        <p:nvSpPr>
          <p:cNvPr id="5" name="Obdélník 4"/>
          <p:cNvSpPr/>
          <p:nvPr/>
        </p:nvSpPr>
        <p:spPr>
          <a:xfrm>
            <a:off x="6392021" y="1114424"/>
            <a:ext cx="4959425" cy="454342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Matějův </a:t>
            </a:r>
            <a:r>
              <a:rPr lang="cs-CZ" i="1" dirty="0" err="1" smtClean="0"/>
              <a:t>dithering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7996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Zástupný symbol pro obsah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8800"/>
            <a:ext cx="2181830" cy="2909107"/>
          </a:xfr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31" y="1828800"/>
            <a:ext cx="4386996" cy="2909107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28" y="1828800"/>
            <a:ext cx="1932940" cy="290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3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97644 -3.7037E-6 L -0.48359 -3.7037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046945" y="-426814"/>
            <a:ext cx="3296899" cy="415597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Zástupný symbol pro obsah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9076" y="1033686"/>
            <a:ext cx="1364252" cy="1364252"/>
          </a:xfr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631" y="-791939"/>
            <a:ext cx="1209649" cy="2150151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745" y="1882681"/>
            <a:ext cx="477812" cy="473034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230" y="-791939"/>
            <a:ext cx="1150331" cy="2150151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009" y="-791939"/>
            <a:ext cx="1544884" cy="2150152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45" y="878111"/>
            <a:ext cx="2245714" cy="1102948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645" y="58961"/>
            <a:ext cx="1059149" cy="1616596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351061"/>
            <a:ext cx="2150152" cy="1433435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420" y="451073"/>
            <a:ext cx="1869437" cy="1370721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45" y="-791939"/>
            <a:ext cx="1433435" cy="2150153"/>
          </a:xfrm>
          <a:prstGeom prst="rect">
            <a:avLst/>
          </a:prstGeom>
        </p:spPr>
      </p:pic>
      <p:pic>
        <p:nvPicPr>
          <p:cNvPr id="14" name="Obrázek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200" y="-791939"/>
            <a:ext cx="1511530" cy="2150151"/>
          </a:xfrm>
          <a:prstGeom prst="rect">
            <a:avLst/>
          </a:prstGeom>
        </p:spPr>
      </p:pic>
      <p:pic>
        <p:nvPicPr>
          <p:cNvPr id="15" name="Obrázek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21" y="376744"/>
            <a:ext cx="1887119" cy="1417330"/>
          </a:xfrm>
          <a:prstGeom prst="rect">
            <a:avLst/>
          </a:prstGeom>
        </p:spPr>
      </p:pic>
      <p:pic>
        <p:nvPicPr>
          <p:cNvPr id="16" name="Obrázek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171" y="-791939"/>
            <a:ext cx="1649500" cy="2150152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095" y="-220439"/>
            <a:ext cx="1190547" cy="1791793"/>
          </a:xfrm>
          <a:prstGeom prst="rect">
            <a:avLst/>
          </a:prstGeom>
        </p:spPr>
      </p:pic>
      <p:pic>
        <p:nvPicPr>
          <p:cNvPr id="18" name="Obrázek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45" y="-791939"/>
            <a:ext cx="3225228" cy="2150152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45" y="922561"/>
            <a:ext cx="1433435" cy="1075076"/>
          </a:xfrm>
          <a:prstGeom prst="rect">
            <a:avLst/>
          </a:prstGeom>
        </p:spPr>
      </p:pic>
      <p:pic>
        <p:nvPicPr>
          <p:cNvPr id="20" name="Obrázek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66" y="-791939"/>
            <a:ext cx="3221201" cy="2150152"/>
          </a:xfrm>
          <a:prstGeom prst="rect">
            <a:avLst/>
          </a:prstGeom>
        </p:spPr>
      </p:pic>
      <p:pic>
        <p:nvPicPr>
          <p:cNvPr id="21" name="Obrázek 2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156" y="-791939"/>
            <a:ext cx="1434431" cy="2150152"/>
          </a:xfrm>
          <a:prstGeom prst="rect">
            <a:avLst/>
          </a:prstGeom>
        </p:spPr>
      </p:pic>
      <p:pic>
        <p:nvPicPr>
          <p:cNvPr id="22" name="Obrázek 2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-791939"/>
            <a:ext cx="2150152" cy="2150152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45" y="687611"/>
            <a:ext cx="1990881" cy="1222401"/>
          </a:xfrm>
          <a:prstGeom prst="rect">
            <a:avLst/>
          </a:prstGeom>
        </p:spPr>
      </p:pic>
      <p:pic>
        <p:nvPicPr>
          <p:cNvPr id="24" name="Obrázek 2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825" y="991141"/>
            <a:ext cx="1032073" cy="1032073"/>
          </a:xfrm>
          <a:prstGeom prst="rect">
            <a:avLst/>
          </a:prstGeom>
        </p:spPr>
      </p:pic>
      <p:pic>
        <p:nvPicPr>
          <p:cNvPr id="25" name="Obrázek 2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45" y="-537939"/>
            <a:ext cx="1990881" cy="1990881"/>
          </a:xfrm>
          <a:prstGeom prst="rect">
            <a:avLst/>
          </a:prstGeom>
        </p:spPr>
      </p:pic>
      <p:pic>
        <p:nvPicPr>
          <p:cNvPr id="26" name="Obrázek 2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391" y="-791939"/>
            <a:ext cx="1434284" cy="2150152"/>
          </a:xfrm>
          <a:prstGeom prst="rect">
            <a:avLst/>
          </a:prstGeom>
        </p:spPr>
      </p:pic>
      <p:pic>
        <p:nvPicPr>
          <p:cNvPr id="27" name="Obrázek 2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999" y="1113252"/>
            <a:ext cx="1274005" cy="955504"/>
          </a:xfrm>
          <a:prstGeom prst="rect">
            <a:avLst/>
          </a:prstGeom>
        </p:spPr>
      </p:pic>
      <p:pic>
        <p:nvPicPr>
          <p:cNvPr id="28" name="Obrázek 27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95" y="-791939"/>
            <a:ext cx="1612614" cy="2150152"/>
          </a:xfrm>
          <a:prstGeom prst="rect">
            <a:avLst/>
          </a:prstGeom>
        </p:spPr>
      </p:pic>
      <p:pic>
        <p:nvPicPr>
          <p:cNvPr id="30" name="Obrázek 2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30" y="-791939"/>
            <a:ext cx="1433883" cy="2150152"/>
          </a:xfrm>
          <a:prstGeom prst="rect">
            <a:avLst/>
          </a:prstGeom>
        </p:spPr>
      </p:pic>
      <p:pic>
        <p:nvPicPr>
          <p:cNvPr id="31" name="Obrázek 3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777" y="-791939"/>
            <a:ext cx="1405198" cy="2150152"/>
          </a:xfrm>
          <a:prstGeom prst="rect">
            <a:avLst/>
          </a:prstGeom>
        </p:spPr>
      </p:pic>
      <p:pic>
        <p:nvPicPr>
          <p:cNvPr id="32" name="Obrázek 3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60" y="-791939"/>
            <a:ext cx="3222710" cy="2150152"/>
          </a:xfrm>
          <a:prstGeom prst="rect">
            <a:avLst/>
          </a:prstGeom>
        </p:spPr>
      </p:pic>
      <p:pic>
        <p:nvPicPr>
          <p:cNvPr id="33" name="Obrázek 3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45" y="-537939"/>
            <a:ext cx="1990881" cy="1990881"/>
          </a:xfrm>
          <a:prstGeom prst="rect">
            <a:avLst/>
          </a:prstGeom>
        </p:spPr>
      </p:pic>
      <p:pic>
        <p:nvPicPr>
          <p:cNvPr id="34" name="Obrázek 3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968" y="-791939"/>
            <a:ext cx="1432668" cy="2150152"/>
          </a:xfrm>
          <a:prstGeom prst="rect">
            <a:avLst/>
          </a:prstGeom>
        </p:spPr>
      </p:pic>
      <p:pic>
        <p:nvPicPr>
          <p:cNvPr id="35" name="Obrázek 3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45" y="-537939"/>
            <a:ext cx="1067112" cy="1990881"/>
          </a:xfrm>
          <a:prstGeom prst="rect">
            <a:avLst/>
          </a:prstGeom>
        </p:spPr>
      </p:pic>
      <p:pic>
        <p:nvPicPr>
          <p:cNvPr id="37" name="Obrázek 3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-791939"/>
            <a:ext cx="2150152" cy="2150152"/>
          </a:xfrm>
          <a:prstGeom prst="rect">
            <a:avLst/>
          </a:prstGeom>
        </p:spPr>
      </p:pic>
      <p:pic>
        <p:nvPicPr>
          <p:cNvPr id="38" name="Obrázek 3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065" y="-791939"/>
            <a:ext cx="1872795" cy="2150152"/>
          </a:xfrm>
          <a:prstGeom prst="rect">
            <a:avLst/>
          </a:prstGeom>
        </p:spPr>
      </p:pic>
      <p:pic>
        <p:nvPicPr>
          <p:cNvPr id="39" name="Obrázek 38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45" y="-436339"/>
            <a:ext cx="2898723" cy="1927173"/>
          </a:xfrm>
          <a:prstGeom prst="rect">
            <a:avLst/>
          </a:prstGeom>
        </p:spPr>
      </p:pic>
      <p:pic>
        <p:nvPicPr>
          <p:cNvPr id="40" name="Obrázek 3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45" y="-791939"/>
            <a:ext cx="1433435" cy="2150153"/>
          </a:xfrm>
          <a:prstGeom prst="rect">
            <a:avLst/>
          </a:prstGeom>
        </p:spPr>
      </p:pic>
      <p:pic>
        <p:nvPicPr>
          <p:cNvPr id="41" name="Obrázek 4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220" y="-791939"/>
            <a:ext cx="1794317" cy="2150152"/>
          </a:xfrm>
          <a:prstGeom prst="rect">
            <a:avLst/>
          </a:prstGeom>
        </p:spPr>
      </p:pic>
      <p:pic>
        <p:nvPicPr>
          <p:cNvPr id="42" name="Obrázek 41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137" y="1076485"/>
            <a:ext cx="661291" cy="978558"/>
          </a:xfrm>
          <a:prstGeom prst="rect">
            <a:avLst/>
          </a:prstGeom>
        </p:spPr>
      </p:pic>
      <p:pic>
        <p:nvPicPr>
          <p:cNvPr id="43" name="Obrázek 42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95" y="-791939"/>
            <a:ext cx="1612614" cy="2150152"/>
          </a:xfrm>
          <a:prstGeom prst="rect">
            <a:avLst/>
          </a:prstGeom>
        </p:spPr>
      </p:pic>
      <p:pic>
        <p:nvPicPr>
          <p:cNvPr id="44" name="Obrázek 43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28" y="-791939"/>
            <a:ext cx="2950466" cy="2150152"/>
          </a:xfrm>
          <a:prstGeom prst="rect">
            <a:avLst/>
          </a:prstGeom>
        </p:spPr>
      </p:pic>
      <p:pic>
        <p:nvPicPr>
          <p:cNvPr id="45" name="Obrázek 4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-791939"/>
            <a:ext cx="2150152" cy="2150152"/>
          </a:xfrm>
          <a:prstGeom prst="rect">
            <a:avLst/>
          </a:prstGeom>
        </p:spPr>
      </p:pic>
      <p:pic>
        <p:nvPicPr>
          <p:cNvPr id="46" name="Obrázek 4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245" y="-791939"/>
            <a:ext cx="1075076" cy="2150152"/>
          </a:xfrm>
          <a:prstGeom prst="rect">
            <a:avLst/>
          </a:prstGeom>
        </p:spPr>
      </p:pic>
      <p:pic>
        <p:nvPicPr>
          <p:cNvPr id="47" name="Obrázek 4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66005" y="4705486"/>
            <a:ext cx="3062247" cy="2150152"/>
          </a:xfrm>
          <a:prstGeom prst="rect">
            <a:avLst/>
          </a:prstGeom>
        </p:spPr>
      </p:pic>
      <p:pic>
        <p:nvPicPr>
          <p:cNvPr id="48" name="Obrázek 47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590" y="-791939"/>
            <a:ext cx="1610360" cy="2150152"/>
          </a:xfrm>
          <a:prstGeom prst="rect">
            <a:avLst/>
          </a:prstGeom>
        </p:spPr>
      </p:pic>
      <p:pic>
        <p:nvPicPr>
          <p:cNvPr id="49" name="Obrázek 4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736" y="-791939"/>
            <a:ext cx="2343915" cy="2150151"/>
          </a:xfrm>
          <a:prstGeom prst="rect">
            <a:avLst/>
          </a:prstGeom>
        </p:spPr>
      </p:pic>
      <p:pic>
        <p:nvPicPr>
          <p:cNvPr id="50" name="Obrázek 49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845" y="598711"/>
            <a:ext cx="1489179" cy="1278146"/>
          </a:xfrm>
          <a:prstGeom prst="rect">
            <a:avLst/>
          </a:prstGeom>
        </p:spPr>
      </p:pic>
      <p:pic>
        <p:nvPicPr>
          <p:cNvPr id="51" name="Obrázek 50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-791939"/>
            <a:ext cx="2150152" cy="2150152"/>
          </a:xfrm>
          <a:prstGeom prst="rect">
            <a:avLst/>
          </a:prstGeom>
        </p:spPr>
      </p:pic>
      <p:pic>
        <p:nvPicPr>
          <p:cNvPr id="52" name="Obrázek 51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995" y="-315689"/>
            <a:ext cx="1851520" cy="1851520"/>
          </a:xfrm>
          <a:prstGeom prst="rect">
            <a:avLst/>
          </a:prstGeom>
        </p:spPr>
      </p:pic>
      <p:pic>
        <p:nvPicPr>
          <p:cNvPr id="53" name="Obrázek 5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169" y="1594645"/>
            <a:ext cx="978558" cy="653646"/>
          </a:xfrm>
          <a:prstGeom prst="rect">
            <a:avLst/>
          </a:prstGeom>
        </p:spPr>
      </p:pic>
      <p:pic>
        <p:nvPicPr>
          <p:cNvPr id="54" name="Obrázek 53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7" y="-791939"/>
            <a:ext cx="1431195" cy="2150152"/>
          </a:xfrm>
          <a:prstGeom prst="rect">
            <a:avLst/>
          </a:prstGeom>
        </p:spPr>
      </p:pic>
      <p:pic>
        <p:nvPicPr>
          <p:cNvPr id="55" name="Obrázek 54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185" y="-791939"/>
            <a:ext cx="1371708" cy="2150152"/>
          </a:xfrm>
          <a:prstGeom prst="rect">
            <a:avLst/>
          </a:prstGeom>
        </p:spPr>
      </p:pic>
      <p:pic>
        <p:nvPicPr>
          <p:cNvPr id="56" name="Obrázek 55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245" y="1303561"/>
            <a:ext cx="836170" cy="836170"/>
          </a:xfrm>
          <a:prstGeom prst="rect">
            <a:avLst/>
          </a:prstGeom>
        </p:spPr>
      </p:pic>
      <p:pic>
        <p:nvPicPr>
          <p:cNvPr id="57" name="Obrázek 56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274" y="-791939"/>
            <a:ext cx="1194197" cy="2150152"/>
          </a:xfrm>
          <a:prstGeom prst="rect">
            <a:avLst/>
          </a:prstGeom>
        </p:spPr>
      </p:pic>
      <p:pic>
        <p:nvPicPr>
          <p:cNvPr id="58" name="Obrázek 57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630" y="-791939"/>
            <a:ext cx="976387" cy="2150151"/>
          </a:xfrm>
          <a:prstGeom prst="rect">
            <a:avLst/>
          </a:prstGeom>
        </p:spPr>
      </p:pic>
      <p:pic>
        <p:nvPicPr>
          <p:cNvPr id="59" name="Obrázek 58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573" y="-791939"/>
            <a:ext cx="1150743" cy="2150151"/>
          </a:xfrm>
          <a:prstGeom prst="rect">
            <a:avLst/>
          </a:prstGeom>
        </p:spPr>
      </p:pic>
      <p:pic>
        <p:nvPicPr>
          <p:cNvPr id="60" name="Obrázek 59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345" y="566961"/>
            <a:ext cx="1210456" cy="1298055"/>
          </a:xfrm>
          <a:prstGeom prst="rect">
            <a:avLst/>
          </a:prstGeom>
        </p:spPr>
      </p:pic>
      <p:pic>
        <p:nvPicPr>
          <p:cNvPr id="61" name="Obrázek 60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425" y="936277"/>
            <a:ext cx="1605447" cy="1066476"/>
          </a:xfrm>
          <a:prstGeom prst="rect">
            <a:avLst/>
          </a:prstGeom>
        </p:spPr>
      </p:pic>
      <p:pic>
        <p:nvPicPr>
          <p:cNvPr id="62" name="Obrázek 61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45" y="-791939"/>
            <a:ext cx="2150152" cy="2150152"/>
          </a:xfrm>
          <a:prstGeom prst="rect">
            <a:avLst/>
          </a:prstGeom>
        </p:spPr>
      </p:pic>
      <p:pic>
        <p:nvPicPr>
          <p:cNvPr id="63" name="Obrázek 62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764" y="-791939"/>
            <a:ext cx="1434677" cy="2150152"/>
          </a:xfrm>
          <a:prstGeom prst="rect">
            <a:avLst/>
          </a:prstGeom>
        </p:spPr>
      </p:pic>
      <p:pic>
        <p:nvPicPr>
          <p:cNvPr id="65" name="Obrázek 64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45" y="-537939"/>
            <a:ext cx="1990881" cy="1990881"/>
          </a:xfrm>
          <a:prstGeom prst="rect">
            <a:avLst/>
          </a:prstGeom>
        </p:spPr>
      </p:pic>
      <p:pic>
        <p:nvPicPr>
          <p:cNvPr id="66" name="Obrázek 65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42" y="4705486"/>
            <a:ext cx="1702203" cy="1702203"/>
          </a:xfrm>
          <a:prstGeom prst="rect">
            <a:avLst/>
          </a:prstGeom>
        </p:spPr>
      </p:pic>
      <p:pic>
        <p:nvPicPr>
          <p:cNvPr id="67" name="Obrázek 66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45" y="495841"/>
            <a:ext cx="1114894" cy="1342651"/>
          </a:xfrm>
          <a:prstGeom prst="rect">
            <a:avLst/>
          </a:prstGeom>
        </p:spPr>
      </p:pic>
      <p:pic>
        <p:nvPicPr>
          <p:cNvPr id="68" name="Obrázek 67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790" y="4037327"/>
            <a:ext cx="1990881" cy="1990881"/>
          </a:xfrm>
          <a:prstGeom prst="rect">
            <a:avLst/>
          </a:prstGeom>
        </p:spPr>
      </p:pic>
      <p:grpSp>
        <p:nvGrpSpPr>
          <p:cNvPr id="72" name="Skupina 71"/>
          <p:cNvGrpSpPr/>
          <p:nvPr/>
        </p:nvGrpSpPr>
        <p:grpSpPr>
          <a:xfrm>
            <a:off x="-6496550" y="296660"/>
            <a:ext cx="9433220" cy="2312563"/>
            <a:chOff x="-6626153" y="5689317"/>
            <a:chExt cx="10519093" cy="2578766"/>
          </a:xfrm>
        </p:grpSpPr>
        <p:pic>
          <p:nvPicPr>
            <p:cNvPr id="29" name="Obrázek 28"/>
            <p:cNvPicPr>
              <a:picLocks noChangeAspect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26153" y="5704265"/>
              <a:ext cx="4576733" cy="2563818"/>
            </a:xfrm>
            <a:prstGeom prst="rect">
              <a:avLst/>
            </a:prstGeom>
          </p:spPr>
        </p:pic>
        <p:pic>
          <p:nvPicPr>
            <p:cNvPr id="36" name="Obrázek 35"/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4699" y="5689317"/>
              <a:ext cx="4367639" cy="2578766"/>
            </a:xfrm>
            <a:prstGeom prst="rect">
              <a:avLst/>
            </a:prstGeom>
          </p:spPr>
        </p:pic>
        <p:pic>
          <p:nvPicPr>
            <p:cNvPr id="69" name="Obrázek 68"/>
            <p:cNvPicPr>
              <a:picLocks noChangeAspect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4557" y="5704265"/>
              <a:ext cx="1569859" cy="2563818"/>
            </a:xfrm>
            <a:prstGeom prst="rect">
              <a:avLst/>
            </a:prstGeom>
          </p:spPr>
        </p:pic>
      </p:grpSp>
      <p:grpSp>
        <p:nvGrpSpPr>
          <p:cNvPr id="73" name="Skupina 72"/>
          <p:cNvGrpSpPr/>
          <p:nvPr/>
        </p:nvGrpSpPr>
        <p:grpSpPr>
          <a:xfrm>
            <a:off x="-6496550" y="-2267158"/>
            <a:ext cx="9397348" cy="2563818"/>
            <a:chOff x="-6668077" y="3107017"/>
            <a:chExt cx="9397348" cy="2563818"/>
          </a:xfrm>
        </p:grpSpPr>
        <p:pic>
          <p:nvPicPr>
            <p:cNvPr id="64" name="Obrázek 63"/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15255" y="3107017"/>
              <a:ext cx="3844526" cy="2563818"/>
            </a:xfrm>
            <a:prstGeom prst="rect">
              <a:avLst/>
            </a:prstGeom>
          </p:spPr>
        </p:pic>
        <p:pic>
          <p:nvPicPr>
            <p:cNvPr id="70" name="Obrázek 69"/>
            <p:cNvPicPr>
              <a:picLocks noChangeAspect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53485" y="3107017"/>
              <a:ext cx="3838229" cy="2563818"/>
            </a:xfrm>
            <a:prstGeom prst="rect">
              <a:avLst/>
            </a:prstGeom>
          </p:spPr>
        </p:pic>
        <p:pic>
          <p:nvPicPr>
            <p:cNvPr id="71" name="Obrázek 70"/>
            <p:cNvPicPr>
              <a:picLocks noChangeAspect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68077" y="3107017"/>
              <a:ext cx="1703534" cy="2563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736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19"/>
          <a:stretch/>
        </p:blipFill>
        <p:spPr>
          <a:xfrm>
            <a:off x="0" y="0"/>
            <a:ext cx="12192000" cy="73492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17323" y="1956201"/>
            <a:ext cx="5197642" cy="6330042"/>
          </a:xfrm>
          <a:prstGeom prst="rect">
            <a:avLst/>
          </a:prstGeom>
        </p:spPr>
      </p:pic>
      <p:sp>
        <p:nvSpPr>
          <p:cNvPr id="3" name="TextovéPole 5"/>
          <p:cNvSpPr txBox="1"/>
          <p:nvPr/>
        </p:nvSpPr>
        <p:spPr>
          <a:xfrm>
            <a:off x="4164047" y="4613390"/>
            <a:ext cx="3380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William C. </a:t>
            </a:r>
            <a:r>
              <a:rPr lang="cs-CZ" sz="2400" dirty="0" err="1" smtClean="0">
                <a:solidFill>
                  <a:schemeClr val="bg1"/>
                </a:solidFill>
                <a:latin typeface="Exo 2 Thin" panose="00000300000000000000" pitchFamily="50" charset="0"/>
              </a:rPr>
              <a:t>Farmer</a:t>
            </a:r>
            <a:endParaRPr lang="cs-CZ" sz="2400" dirty="0" smtClean="0">
              <a:solidFill>
                <a:schemeClr val="bg1"/>
              </a:solidFill>
              <a:latin typeface="Exo 2 Thin" panose="00000300000000000000" pitchFamily="50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  Ordnance Field Guide: Restricted</a:t>
            </a:r>
            <a:endParaRPr lang="cs-CZ" sz="2400" dirty="0">
              <a:solidFill>
                <a:schemeClr val="bg1"/>
              </a:solidFill>
              <a:latin typeface="Exo 2 Thin" panose="00000300000000000000" pitchFamily="50" charset="0"/>
            </a:endParaRPr>
          </a:p>
          <a:p>
            <a:r>
              <a:rPr lang="cs-CZ" spc="100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1944</a:t>
            </a:r>
            <a:endParaRPr lang="en-US" spc="100" dirty="0">
              <a:solidFill>
                <a:schemeClr val="bg1"/>
              </a:solidFill>
              <a:latin typeface="Exo 2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8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5"/>
          <p:cNvSpPr txBox="1"/>
          <p:nvPr/>
        </p:nvSpPr>
        <p:spPr>
          <a:xfrm>
            <a:off x="4164047" y="4613390"/>
            <a:ext cx="45881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err="1">
                <a:solidFill>
                  <a:schemeClr val="bg1"/>
                </a:solidFill>
                <a:latin typeface="Exo 2 Thin" panose="00000300000000000000" pitchFamily="50" charset="0"/>
              </a:rPr>
              <a:t>Lawrance</a:t>
            </a:r>
            <a:r>
              <a:rPr lang="cs-CZ" sz="2400" dirty="0">
                <a:solidFill>
                  <a:schemeClr val="bg1"/>
                </a:solidFill>
                <a:latin typeface="Exo 2 Thin" panose="00000300000000000000" pitchFamily="50" charset="0"/>
              </a:rPr>
              <a:t> G. </a:t>
            </a:r>
            <a:r>
              <a:rPr lang="cs-CZ" sz="2400" dirty="0" err="1" smtClean="0">
                <a:solidFill>
                  <a:schemeClr val="bg1"/>
                </a:solidFill>
                <a:latin typeface="Exo 2 Thin" panose="00000300000000000000" pitchFamily="50" charset="0"/>
              </a:rPr>
              <a:t>Roberts</a:t>
            </a:r>
            <a:endParaRPr lang="cs-CZ" sz="2400" dirty="0" smtClean="0">
              <a:solidFill>
                <a:schemeClr val="bg1"/>
              </a:solidFill>
              <a:latin typeface="Exo 2 Thin" panose="00000300000000000000" pitchFamily="50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Exo 2 Thin" panose="00000300000000000000" pitchFamily="50" charset="0"/>
              </a:rPr>
              <a:t>Picture coding using pseudo-random noise.</a:t>
            </a:r>
          </a:p>
          <a:p>
            <a:r>
              <a:rPr lang="cs-CZ" spc="100" dirty="0" smtClean="0">
                <a:solidFill>
                  <a:schemeClr val="bg1"/>
                </a:solidFill>
                <a:latin typeface="Exo 2 Thin" panose="00000300000000000000" pitchFamily="50" charset="0"/>
              </a:rPr>
              <a:t>1944</a:t>
            </a:r>
            <a:endParaRPr lang="en-US" spc="100" dirty="0">
              <a:solidFill>
                <a:schemeClr val="bg1"/>
              </a:solidFill>
              <a:latin typeface="Exo 2 Thin" panose="00000300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64047" y="3801980"/>
            <a:ext cx="33672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b="1" dirty="0">
                <a:solidFill>
                  <a:schemeClr val="bg1"/>
                </a:solidFill>
              </a:rPr>
              <a:t>Náhodný </a:t>
            </a:r>
            <a:r>
              <a:rPr lang="cs-CZ" sz="3200" b="1" dirty="0" err="1">
                <a:solidFill>
                  <a:schemeClr val="bg1"/>
                </a:solidFill>
              </a:rPr>
              <a:t>dithering</a:t>
            </a:r>
            <a:endParaRPr lang="cs-CZ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8691"/>
            <a:ext cx="4119548" cy="514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6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1674564" y="1696597"/>
            <a:ext cx="8989764" cy="307370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cs-CZ" i="1" dirty="0" smtClean="0"/>
              <a:t>Princip náhodného </a:t>
            </a:r>
            <a:r>
              <a:rPr lang="cs-CZ" i="1" dirty="0" err="1" smtClean="0"/>
              <a:t>ditheringu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206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689</Words>
  <Application>Microsoft Office PowerPoint</Application>
  <PresentationFormat>Širokoúhlá obrazovka</PresentationFormat>
  <Paragraphs>146</Paragraphs>
  <Slides>34</Slides>
  <Notes>20</Notes>
  <HiddenSlides>2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34</vt:i4>
      </vt:variant>
    </vt:vector>
  </HeadingPairs>
  <TitlesOfParts>
    <vt:vector size="41" baseType="lpstr">
      <vt:lpstr>Arial</vt:lpstr>
      <vt:lpstr>Calibri</vt:lpstr>
      <vt:lpstr>Exo 2 Extra Bold</vt:lpstr>
      <vt:lpstr>Exo 2 Extra Light</vt:lpstr>
      <vt:lpstr>Exo 2 Light</vt:lpstr>
      <vt:lpstr>Exo 2 Thin</vt:lpstr>
      <vt:lpstr>Motiv Office</vt:lpstr>
      <vt:lpstr>Poznámky k rozpracované verzi</vt:lpstr>
      <vt:lpstr>Dithering ve 3D designu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Škoda Auto a.s.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Mateja, Lukas (ED)</dc:creator>
  <cp:lastModifiedBy>Mateja, Lukas (ED)</cp:lastModifiedBy>
  <cp:revision>44</cp:revision>
  <dcterms:created xsi:type="dcterms:W3CDTF">2019-09-11T12:43:13Z</dcterms:created>
  <dcterms:modified xsi:type="dcterms:W3CDTF">2019-10-03T12:10:08Z</dcterms:modified>
</cp:coreProperties>
</file>